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617" r:id="rId2"/>
    <p:sldId id="618" r:id="rId3"/>
    <p:sldId id="619" r:id="rId4"/>
    <p:sldId id="620" r:id="rId5"/>
    <p:sldId id="621" r:id="rId6"/>
    <p:sldId id="622" r:id="rId7"/>
    <p:sldId id="623" r:id="rId8"/>
    <p:sldId id="625" r:id="rId9"/>
    <p:sldId id="626" r:id="rId10"/>
    <p:sldId id="627" r:id="rId11"/>
    <p:sldId id="628" r:id="rId12"/>
    <p:sldId id="629" r:id="rId13"/>
    <p:sldId id="630" r:id="rId14"/>
    <p:sldId id="631" r:id="rId15"/>
    <p:sldId id="632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1" r:id="rId24"/>
    <p:sldId id="642" r:id="rId25"/>
    <p:sldId id="643" r:id="rId26"/>
    <p:sldId id="646" r:id="rId27"/>
    <p:sldId id="647" r:id="rId28"/>
    <p:sldId id="649" r:id="rId29"/>
    <p:sldId id="650" r:id="rId30"/>
    <p:sldId id="653" r:id="rId31"/>
    <p:sldId id="651" r:id="rId32"/>
    <p:sldId id="65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5" autoAdjust="0"/>
    <p:restoredTop sz="97248"/>
  </p:normalViewPr>
  <p:slideViewPr>
    <p:cSldViewPr snapToGrid="0" snapToObjects="1">
      <p:cViewPr varScale="1">
        <p:scale>
          <a:sx n="110" d="100"/>
          <a:sy n="110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00EA-C57E-F640-BE40-9E4845CF53E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3F9-E30F-0949-86F6-A61809246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</p:spTree>
    <p:extLst>
      <p:ext uri="{BB962C8B-B14F-4D97-AF65-F5344CB8AC3E}">
        <p14:creationId xmlns:p14="http://schemas.microsoft.com/office/powerpoint/2010/main" val="187488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275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5CD1-63C2-0742-B520-CC2AD68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subject of this article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1D1CD-7652-0941-9666-4872D0E385E4}"/>
              </a:ext>
            </a:extLst>
          </p:cNvPr>
          <p:cNvSpPr txBox="1"/>
          <p:nvPr/>
        </p:nvSpPr>
        <p:spPr>
          <a:xfrm>
            <a:off x="667716" y="1885493"/>
            <a:ext cx="5703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MeSH</a:t>
            </a:r>
            <a:r>
              <a:rPr lang="en-US" b="1" dirty="0"/>
              <a:t> Subject Category Hierarchy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Antogonists</a:t>
            </a:r>
            <a:r>
              <a:rPr lang="en-US" dirty="0"/>
              <a:t> and Inhibitors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Blood Supply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Chemistry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Drug Therapy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Embryology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Epidemiology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DA18C-5A2F-EA4B-A575-983C39A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31" y="2342605"/>
            <a:ext cx="3010109" cy="4007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CACDEB-159B-0549-B979-9221F598CEB3}"/>
              </a:ext>
            </a:extLst>
          </p:cNvPr>
          <p:cNvSpPr/>
          <p:nvPr/>
        </p:nvSpPr>
        <p:spPr>
          <a:xfrm>
            <a:off x="7968028" y="1700827"/>
            <a:ext cx="190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MEDLINE Article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6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5CD1-63C2-0742-B520-CC2AD68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or Negative Review?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5F1EA-7C47-0449-AD1E-AE644809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" y="2029936"/>
            <a:ext cx="9326880" cy="31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B20AB-31A0-9048-9546-3C2A6C43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28802"/>
            <a:ext cx="7069949" cy="32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Method: </a:t>
            </a:r>
            <a:r>
              <a:rPr lang="en-US" i="1" dirty="0"/>
              <a:t>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30558-3138-5844-AE18-A903F59B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234"/>
            <a:ext cx="8912212" cy="22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Method: </a:t>
            </a:r>
            <a:r>
              <a:rPr lang="en-US" i="1" dirty="0"/>
              <a:t>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17B86-4A2E-8944-8109-32D67847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619679"/>
            <a:ext cx="9683931" cy="36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1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BAAFC-9DEE-D54E-B7F3-7F52B9A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1857726"/>
            <a:ext cx="7707085" cy="1374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B6790-2BE6-AF49-9196-DEC786C7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16" y="1857726"/>
            <a:ext cx="5286529" cy="31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1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2E30C-9EF1-E048-BE6F-9825A6D2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956" y="3429000"/>
            <a:ext cx="3868239" cy="714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CA520-9A98-E548-95BE-3BC37DA7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9" y="2535988"/>
            <a:ext cx="1740229" cy="6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5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020E4-A1B8-4D44-9D6E-2C2A30B4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2561973"/>
            <a:ext cx="2616019" cy="55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5B1C-0AB7-BE40-8FD0-BEC16B04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1" y="3829252"/>
            <a:ext cx="2384698" cy="7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36BD5-E3DE-8740-BB78-DA6E477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71" y="5064034"/>
            <a:ext cx="2455590" cy="529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6546B-7D37-9842-93E7-33F839B43309}"/>
              </a:ext>
            </a:extLst>
          </p:cNvPr>
          <p:cNvSpPr txBox="1"/>
          <p:nvPr/>
        </p:nvSpPr>
        <p:spPr>
          <a:xfrm>
            <a:off x="5037548" y="2564666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MAP is “maximum a posteriori”  = most likely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43E8F-9D62-E040-A384-A83AF8CC2E17}"/>
              </a:ext>
            </a:extLst>
          </p:cNvPr>
          <p:cNvSpPr/>
          <p:nvPr/>
        </p:nvSpPr>
        <p:spPr>
          <a:xfrm>
            <a:off x="5134916" y="3899701"/>
            <a:ext cx="12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Bayes Rule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C5A60-D3D3-184F-9363-3D8987DDE486}"/>
              </a:ext>
            </a:extLst>
          </p:cNvPr>
          <p:cNvSpPr/>
          <p:nvPr/>
        </p:nvSpPr>
        <p:spPr>
          <a:xfrm>
            <a:off x="5134916" y="5039211"/>
            <a:ext cx="27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Dropping the denominator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7F1E1-8C6F-FA47-A7B8-FD990082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71" y="6046049"/>
            <a:ext cx="3055258" cy="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882CE-F662-EB47-BEF5-779BE04D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674123"/>
            <a:ext cx="5660571" cy="73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73662-76F7-9E47-8FC2-F445A9A0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" y="2858421"/>
            <a:ext cx="6023096" cy="31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B8432-08E8-3A45-B26A-74C85DA9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34" y="2421891"/>
            <a:ext cx="6883400" cy="43307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94B50C0-4EFC-DE4B-98A1-37D496D55359}"/>
              </a:ext>
            </a:extLst>
          </p:cNvPr>
          <p:cNvSpPr/>
          <p:nvPr/>
        </p:nvSpPr>
        <p:spPr>
          <a:xfrm>
            <a:off x="1044853" y="1800874"/>
            <a:ext cx="1799540" cy="790041"/>
          </a:xfrm>
          <a:prstGeom prst="wedgeRoundRectCallout">
            <a:avLst>
              <a:gd name="adj1" fmla="val 3583"/>
              <a:gd name="adj2" fmla="val 108971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  <a:p>
            <a:pPr algn="ctr"/>
            <a:r>
              <a:rPr lang="en-US" dirty="0"/>
              <a:t>(unknown)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5C62166-20C0-764B-AC4D-1D2E7E5E6D77}"/>
              </a:ext>
            </a:extLst>
          </p:cNvPr>
          <p:cNvSpPr/>
          <p:nvPr/>
        </p:nvSpPr>
        <p:spPr>
          <a:xfrm>
            <a:off x="7548067" y="1791005"/>
            <a:ext cx="1799540" cy="790041"/>
          </a:xfrm>
          <a:prstGeom prst="wedgeRoundRectCallout">
            <a:avLst>
              <a:gd name="adj1" fmla="val 3583"/>
              <a:gd name="adj2" fmla="val 108971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(Observed)</a:t>
            </a:r>
          </a:p>
        </p:txBody>
      </p:sp>
    </p:spTree>
    <p:extLst>
      <p:ext uri="{BB962C8B-B14F-4D97-AF65-F5344CB8AC3E}">
        <p14:creationId xmlns:p14="http://schemas.microsoft.com/office/powerpoint/2010/main" val="335767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B8D9-7843-D546-8FB1-8D060404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91C38-7458-1C45-AA61-FB3B9179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503"/>
            <a:ext cx="11724640" cy="2747963"/>
          </a:xfrm>
        </p:spPr>
        <p:txBody>
          <a:bodyPr/>
          <a:lstStyle/>
          <a:p>
            <a:r>
              <a:rPr lang="en-US" b="1" dirty="0"/>
              <a:t>Bag of Words assumption</a:t>
            </a:r>
            <a:r>
              <a:rPr lang="en-US" dirty="0"/>
              <a:t>: Assume position doesn’t matter</a:t>
            </a:r>
          </a:p>
          <a:p>
            <a:r>
              <a:rPr lang="en-US" b="1" dirty="0"/>
              <a:t>Conditional Independence</a:t>
            </a:r>
            <a:r>
              <a:rPr lang="en-US" dirty="0"/>
              <a:t>: Assume the feature probabilities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j</a:t>
            </a:r>
            <a:r>
              <a:rPr lang="en-US" dirty="0"/>
              <a:t>) are independent given the class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4BFC8-76C7-8048-A929-75BDD54D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5" y="3305107"/>
            <a:ext cx="5007429" cy="17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8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5F6-EF71-094D-82CA-C283FB73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11724640" cy="1644100"/>
          </a:xfrm>
        </p:spPr>
        <p:txBody>
          <a:bodyPr/>
          <a:lstStyle/>
          <a:p>
            <a:r>
              <a:rPr lang="en-US" dirty="0"/>
              <a:t>First attempt: maximum likelihood estimates</a:t>
            </a:r>
          </a:p>
          <a:p>
            <a:pPr lvl="1"/>
            <a:r>
              <a:rPr lang="en-US" dirty="0"/>
              <a:t>simply use the frequencies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DAB4-9006-D446-BD3B-0DD2902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5" y="2771141"/>
            <a:ext cx="3364955" cy="2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7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B1E3B6-F0BD-F74E-932C-FD5369D32073}"/>
              </a:ext>
            </a:extLst>
          </p:cNvPr>
          <p:cNvSpPr txBox="1"/>
          <p:nvPr/>
        </p:nvSpPr>
        <p:spPr>
          <a:xfrm>
            <a:off x="759659" y="5126672"/>
            <a:ext cx="1063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have seen no training documents with the word </a:t>
            </a:r>
            <a:r>
              <a:rPr lang="en-US" b="1" i="1" dirty="0"/>
              <a:t>fantastic</a:t>
            </a:r>
            <a:r>
              <a:rPr lang="en-US" b="1" dirty="0"/>
              <a:t> </a:t>
            </a:r>
            <a:r>
              <a:rPr lang="en-US" dirty="0"/>
              <a:t> in the topic </a:t>
            </a:r>
            <a:r>
              <a:rPr lang="en-US" b="1" dirty="0"/>
              <a:t>positive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probabilities cannot be conditioned away</a:t>
            </a:r>
          </a:p>
        </p:txBody>
      </p:sp>
    </p:spTree>
    <p:extLst>
      <p:ext uri="{BB962C8B-B14F-4D97-AF65-F5344CB8AC3E}">
        <p14:creationId xmlns:p14="http://schemas.microsoft.com/office/powerpoint/2010/main" val="6337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Naïve Bayes Parameter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E0FBC-D32E-A64E-A1DD-B2BEBE8D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B23E-D399-2F49-A3A8-D78A48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3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Laplace Smoothing: Naïve Bayes Parameter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8430-A4BF-954B-ABF0-2203600B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6BE0B-2D5E-384B-8939-378FAB05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708D-93CC-0C49-8193-3BB3A34C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1" y="4309473"/>
            <a:ext cx="4384766" cy="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Parameter Learning: Step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8ACF9-95AD-404F-B077-F942FAC8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71868"/>
            <a:ext cx="6597570" cy="304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CB19-EE44-FE4F-8C6D-373B909A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412856"/>
            <a:ext cx="4820052" cy="20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DB3F-AC28-CB4E-8D24-94D16A1B4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3821978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913F-6B3D-EF4F-B0B3-8DA3CDCF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category of the test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35F2-575D-F34C-8543-DBE59FAD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40712"/>
            <a:ext cx="6567055" cy="17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64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913F-6B3D-EF4F-B0B3-8DA3CDCF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category of the test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35F2-575D-F34C-8543-DBE59FAD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40712"/>
            <a:ext cx="6567055" cy="176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5AD0-CA73-3844-8CC4-6CEA16E6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7681" r="23379"/>
          <a:stretch/>
        </p:blipFill>
        <p:spPr>
          <a:xfrm>
            <a:off x="7705899" y="1592458"/>
            <a:ext cx="2263848" cy="5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C8DE4-4423-CC4B-A7DA-B5BDDD7E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913F-6B3D-EF4F-B0B3-8DA3CDCF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category of the test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35F2-575D-F34C-8543-DBE59FAD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40712"/>
            <a:ext cx="6567055" cy="176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5AD0-CA73-3844-8CC4-6CEA16E6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7681" r="23379"/>
          <a:stretch/>
        </p:blipFill>
        <p:spPr>
          <a:xfrm>
            <a:off x="7705899" y="1592458"/>
            <a:ext cx="2263848" cy="564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C0C22-3648-BE42-9977-2DAE457E3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1" t="9594" r="46958" b="350"/>
          <a:stretch/>
        </p:blipFill>
        <p:spPr>
          <a:xfrm>
            <a:off x="6858001" y="2579272"/>
            <a:ext cx="2443942" cy="21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4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913F-6B3D-EF4F-B0B3-8DA3CDCF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category of the test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35F2-575D-F34C-8543-DBE59FAD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40712"/>
            <a:ext cx="6567055" cy="176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5AD0-CA73-3844-8CC4-6CEA16E6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7681" r="23379"/>
          <a:stretch/>
        </p:blipFill>
        <p:spPr>
          <a:xfrm>
            <a:off x="7705899" y="1592458"/>
            <a:ext cx="2263848" cy="564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C0C22-3648-BE42-9977-2DAE457E3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1" t="9594" r="4721" b="350"/>
          <a:stretch/>
        </p:blipFill>
        <p:spPr>
          <a:xfrm>
            <a:off x="6858000" y="2579272"/>
            <a:ext cx="4801701" cy="21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8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913F-6B3D-EF4F-B0B3-8DA3CDCF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category of the test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635F2-575D-F34C-8543-DBE59FAD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440712"/>
            <a:ext cx="6567055" cy="1764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5AD0-CA73-3844-8CC4-6CEA16E6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7681" r="23379"/>
          <a:stretch/>
        </p:blipFill>
        <p:spPr>
          <a:xfrm>
            <a:off x="7705899" y="1592458"/>
            <a:ext cx="2263848" cy="564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C0C22-3648-BE42-9977-2DAE457E3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1" t="9594" r="4721" b="350"/>
          <a:stretch/>
        </p:blipFill>
        <p:spPr>
          <a:xfrm>
            <a:off x="6858000" y="2579272"/>
            <a:ext cx="4801701" cy="213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2EF4C-DF01-1041-84A6-8E7F4E38F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70" r="5907"/>
          <a:stretch/>
        </p:blipFill>
        <p:spPr>
          <a:xfrm>
            <a:off x="6699359" y="4929447"/>
            <a:ext cx="4719558" cy="14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A553-A53B-8046-8519-4D93359D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3A32A-5591-4E41-A78F-B1BA749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32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3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772F8-D212-7049-BE57-30092D0D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565177"/>
            <a:ext cx="12192000" cy="52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7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772F8-D212-7049-BE57-30092D0D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565177"/>
            <a:ext cx="12192000" cy="52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3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5CD1-63C2-0742-B520-CC2AD68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Spam?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12116-A6F9-7C4E-864D-3781117B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50" y="1757173"/>
            <a:ext cx="6454496" cy="4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5CD1-63C2-0742-B520-CC2AD68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wrote this paper?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695D-333D-4F42-8950-5489BE3F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046" y="1466872"/>
            <a:ext cx="2961353" cy="479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1D1CD-7652-0941-9666-4872D0E385E4}"/>
              </a:ext>
            </a:extLst>
          </p:cNvPr>
          <p:cNvSpPr txBox="1"/>
          <p:nvPr/>
        </p:nvSpPr>
        <p:spPr>
          <a:xfrm>
            <a:off x="294640" y="1532709"/>
            <a:ext cx="971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1787-88: anonymous essays try to convince New York to ratify U.S Constitution.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Authorship of 12 of the letters in dispute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110461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380</Words>
  <Application>Microsoft Macintosh PowerPoint</Application>
  <PresentationFormat>Widescreen</PresentationFormat>
  <Paragraphs>64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Helvetica</vt:lpstr>
      <vt:lpstr>Wingdings</vt:lpstr>
      <vt:lpstr>Office Theme</vt:lpstr>
      <vt:lpstr>CSE 3521:  Introduction to Artificial Intelligence </vt:lpstr>
      <vt:lpstr>Bayes Rules</vt:lpstr>
      <vt:lpstr>Bayes Rules</vt:lpstr>
      <vt:lpstr>Bayes Rules</vt:lpstr>
      <vt:lpstr>Bayes Rules</vt:lpstr>
      <vt:lpstr>Bayes Rules</vt:lpstr>
      <vt:lpstr>Bayes Rules Examples</vt:lpstr>
      <vt:lpstr>Is this Spam?</vt:lpstr>
      <vt:lpstr>Who wrote this paper?</vt:lpstr>
      <vt:lpstr>What is the subject of this article</vt:lpstr>
      <vt:lpstr>Positive or Negative Review?</vt:lpstr>
      <vt:lpstr>Classification Definition</vt:lpstr>
      <vt:lpstr>Classification Method: Rules</vt:lpstr>
      <vt:lpstr>Classification Method: Supervised Learning</vt:lpstr>
      <vt:lpstr>Naïve Bayes</vt:lpstr>
      <vt:lpstr>Bayes Rule Applied to Documents </vt:lpstr>
      <vt:lpstr>Bayes Rule Applied to Documents </vt:lpstr>
      <vt:lpstr>Naïve Bayes Classifier</vt:lpstr>
      <vt:lpstr>Naïve Bayes Classifier</vt:lpstr>
      <vt:lpstr>Naïve Bayes Classifier: Independence Assumption</vt:lpstr>
      <vt:lpstr>Learning: Naïve Bayes Classifier</vt:lpstr>
      <vt:lpstr>Learning: Naïve Bayes Parameter Estimation</vt:lpstr>
      <vt:lpstr>Learning: Naïve Bayes Parameter Estimation</vt:lpstr>
      <vt:lpstr>Smoothing: Naïve Bayes Parameter Estimation</vt:lpstr>
      <vt:lpstr>Laplace Smoothing: Naïve Bayes Parameter Estimation</vt:lpstr>
      <vt:lpstr>Naïve Bayes Parameter Learning: Step </vt:lpstr>
      <vt:lpstr>In Class Exercise</vt:lpstr>
      <vt:lpstr>What will be category of the test data?</vt:lpstr>
      <vt:lpstr>What will be category of the test data?</vt:lpstr>
      <vt:lpstr>What will be category of the test data?</vt:lpstr>
      <vt:lpstr>What will be category of the test data?</vt:lpstr>
      <vt:lpstr>What will be category of the test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282</cp:revision>
  <dcterms:created xsi:type="dcterms:W3CDTF">2020-06-25T19:45:53Z</dcterms:created>
  <dcterms:modified xsi:type="dcterms:W3CDTF">2021-02-23T02:20:50Z</dcterms:modified>
</cp:coreProperties>
</file>